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7" r:id="rId2"/>
    <p:sldId id="329" r:id="rId3"/>
    <p:sldId id="331" r:id="rId4"/>
    <p:sldId id="299" r:id="rId5"/>
    <p:sldId id="333" r:id="rId6"/>
    <p:sldId id="301" r:id="rId7"/>
    <p:sldId id="335" r:id="rId8"/>
    <p:sldId id="297" r:id="rId9"/>
    <p:sldId id="320" r:id="rId10"/>
    <p:sldId id="337" r:id="rId11"/>
    <p:sldId id="338" r:id="rId12"/>
    <p:sldId id="305" r:id="rId13"/>
    <p:sldId id="319" r:id="rId14"/>
    <p:sldId id="325" r:id="rId15"/>
    <p:sldId id="336" r:id="rId16"/>
    <p:sldId id="321" r:id="rId17"/>
    <p:sldId id="318" r:id="rId18"/>
    <p:sldId id="324" r:id="rId19"/>
    <p:sldId id="326" r:id="rId20"/>
    <p:sldId id="272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97"/>
  </p:normalViewPr>
  <p:slideViewPr>
    <p:cSldViewPr snapToGrid="0" snapToObjects="1">
      <p:cViewPr varScale="1">
        <p:scale>
          <a:sx n="114" d="100"/>
          <a:sy n="114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6A95A9-4416-8D40-BE0D-720EAC55D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F83713-1264-2C43-8090-661A122A2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218490-1CEA-904A-9663-D9308770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FAD0C8-2830-E842-A051-BF083B994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C9C689-24A0-DE4C-B96A-8628F91A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8884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960BE8-603D-5E4C-893E-4E93C4FA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8B1F14-72EE-E942-B51A-DBDF6E360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0C54BE-7547-A74F-AB71-DCC773F6C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7A2B73-17D0-9040-9A69-4F2BAF489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B4D70E-1E33-B94D-B20A-B2D3737DD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614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DD2CF7F-7445-E648-8FEF-57A927045B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A8F7A0B-7545-4F42-9551-602AA02CA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B7C019-38EE-D84C-9596-43EE8E903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C58F66-33C0-724A-B054-207277F4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2A9079-E072-2340-989C-49515AB00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068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E9B5CE-A017-E948-8AF5-D87C8047C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794D65-06F8-5244-9AF3-7951A1F4A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A8EBE2-5AEE-B640-B551-EA0BD1E6B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46FB0C-E97D-B045-82A8-F626A7090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C3FEA2-C511-6E41-9EAD-C6AA554A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557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18A272-BE60-EF48-AA59-DB72457A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4C4C7FD-5945-4B40-A425-E81DC7AC8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39F56A-E934-C140-9C55-CE746AD1E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63DA72-0723-9F46-B86F-CA259096D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3F6D78-364A-A344-9487-EF2C7F7E9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376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ED7D90-FF6C-D648-BB4F-F42E6F28F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BB07D7-8C41-EF47-9A1F-6F3BF897D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99D4B76-1ECA-FC4F-8FAD-93FD47928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322063A-5B0A-7A47-9712-FF21D6707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23228B-B9EE-924F-8A5C-77BFE4BAE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9D1609-A90E-4648-9BF9-47DBEB805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270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B8D33F-020E-894F-8BD7-5C73BF0D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4EA2F4-0B40-CF42-8DC9-68951B684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CBEDC5-2C4B-DF46-858A-5B08A9E9A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781505-3CFC-F646-8EEA-BF652BE80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0C05801-4B4F-614D-B426-C38BC1404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196007A-E49F-0B46-BF6B-FA5C09D4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AA2ADFD-F162-0C4C-9817-AA336AAAD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D8E74F3-1A0D-BE43-8BCC-47C2AA6A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6569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78EDD6-B426-AE4A-BD9D-2EA73C2C2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408B6F4-7811-1B4F-A4CE-11F6454E1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03EB8-0526-5A46-9F95-4FD3A538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750E657-9E5B-8F46-8EB9-4D8992295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A7A6714-A439-A24A-8786-DFCD4BEF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799C6BE-95EF-9F46-8425-1CFEA946D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67640EE-A437-134D-9306-A4EB191E7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155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050325-2282-F240-A034-6D967FA8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7AC8F7-7A1B-D44F-B308-EB046AB13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AEA60C9-2D65-3247-AF40-B520D20D0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3FA58-F129-DB4E-AFC6-5E5F4F6A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EA3B27-1573-D147-A26C-FB9A5293B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800159-A7A4-174C-945E-B3B149020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4963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B7935-CA8B-4544-98FA-F934949EE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7CD0AF-9D88-F745-80D5-7B2E467C3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2DA21D-EF05-0443-B143-FFE37CCD4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B2A13C-AA46-7A4C-8BBF-BE4E1043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8C80D5-D3A9-3741-8981-D57283251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426EE1E-BAE5-1A45-9DDB-9D21041F1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1305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09767E-3C04-2B43-BBED-EE1907906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660952-73A5-C542-ADC3-C134EB72F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7886F0-8D64-8D48-8BEC-D3C1F8BE15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C77F4-E82E-D449-AD67-2DEB26C1CBC3}" type="datetimeFigureOut">
              <a:rPr lang="ru-RU" smtClean="0"/>
              <a:t>20.10.2022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B785F5-E5E6-2E41-AB81-180E4E1CD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AA2EFE-20BC-4644-9464-3D11C7A9EF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4279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13B69-9635-F442-AE97-49601DE450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latin typeface="Century Gothic" panose="020B0502020202020204" pitchFamily="34" charset="0"/>
              </a:rPr>
              <a:t>Salary Negotiation</a:t>
            </a:r>
            <a:endParaRPr lang="ru-RU" sz="4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526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handle objections of a recruiter</a:t>
            </a:r>
            <a:r>
              <a:rPr lang="ru-RU" sz="2400" dirty="0">
                <a:latin typeface="Century Gothic" panose="020B0502020202020204" pitchFamily="34" charset="0"/>
              </a:rPr>
              <a:t> </a:t>
            </a:r>
            <a:br>
              <a:rPr lang="ru-RU" sz="2400" dirty="0">
                <a:latin typeface="Century Gothic" panose="020B0502020202020204" pitchFamily="34" charset="0"/>
              </a:rPr>
            </a:br>
            <a:br>
              <a:rPr lang="ru-RU" sz="2400" dirty="0">
                <a:latin typeface="Century Gothic" panose="020B0502020202020204" pitchFamily="34" charset="0"/>
              </a:rPr>
            </a:br>
            <a:r>
              <a:rPr lang="ru-RU" sz="2400" dirty="0">
                <a:latin typeface="Century Gothic" panose="020B0502020202020204" pitchFamily="34" charset="0"/>
              </a:rPr>
              <a:t> </a:t>
            </a:r>
            <a:br>
              <a:rPr lang="ru-RU" sz="2400" dirty="0">
                <a:latin typeface="Century Gothic" panose="020B0502020202020204" pitchFamily="34" charset="0"/>
              </a:rPr>
            </a:b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5" y="1027908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WE DON’T GIVE UP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Objection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we have much lower salaries</a:t>
            </a:r>
            <a:endParaRPr lang="ru-RU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7ABA26"/>
                </a:solidFill>
                <a:latin typeface="Century Gothic" panose="020B0502020202020204" pitchFamily="34" charset="0"/>
              </a:rPr>
              <a:t>ANSWER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en-US" dirty="0">
                <a:latin typeface="Century Gothic" panose="020B0502020202020204" pitchFamily="34" charset="0"/>
              </a:rPr>
              <a:t>Totally understood.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Could you please tell me, if the candidate is stronger than other candidates and could bring more value that, would you be open to consider other salary level?</a:t>
            </a:r>
          </a:p>
          <a:p>
            <a:r>
              <a:rPr lang="en-US" dirty="0">
                <a:latin typeface="Century Gothic" panose="020B0502020202020204" pitchFamily="34" charset="0"/>
              </a:rPr>
              <a:t>What to do if the salary levels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are set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strictly </a:t>
            </a:r>
            <a:r>
              <a:rPr lang="en-US" dirty="0">
                <a:latin typeface="Century Gothic" panose="020B0502020202020204" pitchFamily="34" charset="0"/>
              </a:rPr>
              <a:t>and the employer considers negotiation inappropriate</a:t>
            </a:r>
            <a:r>
              <a:rPr lang="ru-RU" dirty="0">
                <a:latin typeface="Century Gothic" panose="020B0502020202020204" pitchFamily="34" charset="0"/>
              </a:rPr>
              <a:t>? 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– </a:t>
            </a:r>
            <a:r>
              <a:rPr lang="en-US" dirty="0">
                <a:latin typeface="Century Gothic" panose="020B0502020202020204" pitchFamily="34" charset="0"/>
              </a:rPr>
              <a:t>we either agree (trade off) or go away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EXAMPLE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en-US" dirty="0">
                <a:latin typeface="Century Gothic" panose="020B0502020202020204" pitchFamily="34" charset="0"/>
              </a:rPr>
              <a:t>Yandex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</a:p>
          <a:p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403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8"/>
            <a:ext cx="10334625" cy="71119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handle objections of a recruiter</a:t>
            </a:r>
            <a:r>
              <a:rPr lang="ru-RU" sz="2400" dirty="0">
                <a:latin typeface="Century Gothic" panose="020B0502020202020204" pitchFamily="34" charset="0"/>
              </a:rPr>
              <a:t> </a:t>
            </a:r>
            <a:br>
              <a:rPr lang="ru-RU" sz="2400" dirty="0">
                <a:latin typeface="Century Gothic" panose="020B0502020202020204" pitchFamily="34" charset="0"/>
              </a:rPr>
            </a:br>
            <a:br>
              <a:rPr lang="ru-RU" sz="2400" dirty="0">
                <a:latin typeface="Century Gothic" panose="020B0502020202020204" pitchFamily="34" charset="0"/>
              </a:rPr>
            </a:br>
            <a:r>
              <a:rPr lang="ru-RU" sz="2400" dirty="0">
                <a:latin typeface="Century Gothic" panose="020B0502020202020204" pitchFamily="34" charset="0"/>
              </a:rPr>
              <a:t> </a:t>
            </a:r>
            <a:br>
              <a:rPr lang="ru-RU" sz="2400" dirty="0">
                <a:latin typeface="Century Gothic" panose="020B0502020202020204" pitchFamily="34" charset="0"/>
              </a:rPr>
            </a:b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80" y="365128"/>
            <a:ext cx="10764864" cy="4921600"/>
          </a:xfrm>
        </p:spPr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Objections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en-US" dirty="0">
                <a:latin typeface="Century Gothic" panose="020B0502020202020204" pitchFamily="34" charset="0"/>
              </a:rPr>
              <a:t>there are not such salaries in the market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ANSWER</a:t>
            </a:r>
            <a:r>
              <a:rPr lang="ru-RU" dirty="0">
                <a:solidFill>
                  <a:srgbClr val="00B050"/>
                </a:solidFill>
                <a:latin typeface="Century Gothic" panose="020B0502020202020204" pitchFamily="34" charset="0"/>
              </a:rPr>
              <a:t>: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well, yes the salary levels are different, the most common is 120, but I ask 140 because…..</a:t>
            </a:r>
          </a:p>
          <a:p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Objections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en-US" dirty="0">
                <a:latin typeface="Century Gothic" panose="020B0502020202020204" pitchFamily="34" charset="0"/>
              </a:rPr>
              <a:t>It is not me who makes a decision, it Is a team lead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ANSWER</a:t>
            </a:r>
            <a:r>
              <a:rPr lang="ru-RU" dirty="0">
                <a:solidFill>
                  <a:srgbClr val="00B050"/>
                </a:solidFill>
                <a:latin typeface="Century Gothic" panose="020B0502020202020204" pitchFamily="34" charset="0"/>
              </a:rPr>
              <a:t>: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Could I please talk to the team lead?</a:t>
            </a:r>
          </a:p>
          <a:p>
            <a:r>
              <a:rPr lang="en-US" dirty="0">
                <a:latin typeface="Century Gothic" panose="020B0502020202020204" pitchFamily="34" charset="0"/>
              </a:rPr>
              <a:t>Objections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en-US" dirty="0">
                <a:latin typeface="Century Gothic" panose="020B0502020202020204" pitchFamily="34" charset="0"/>
              </a:rPr>
              <a:t>We really like you, but our range is much lowers Are you open to reduce yours? </a:t>
            </a:r>
          </a:p>
          <a:p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ANSWER</a:t>
            </a:r>
            <a:r>
              <a:rPr lang="ru-RU" dirty="0">
                <a:solidFill>
                  <a:srgbClr val="00B050"/>
                </a:solidFill>
                <a:latin typeface="Century Gothic" panose="020B0502020202020204" pitchFamily="34" charset="0"/>
              </a:rPr>
              <a:t>: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 err="1">
                <a:latin typeface="Century Gothic" panose="020B0502020202020204" pitchFamily="34" charset="0"/>
              </a:rPr>
              <a:t>i</a:t>
            </a:r>
            <a:r>
              <a:rPr lang="en-US" dirty="0">
                <a:latin typeface="Century Gothic" panose="020B0502020202020204" pitchFamily="34" charset="0"/>
              </a:rPr>
              <a:t> am, under some conditions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5DA2BE-1B9B-46DE-A331-4E6042F951E6}"/>
              </a:ext>
            </a:extLst>
          </p:cNvPr>
          <p:cNvSpPr txBox="1"/>
          <p:nvPr/>
        </p:nvSpPr>
        <p:spPr>
          <a:xfrm>
            <a:off x="623080" y="5086233"/>
            <a:ext cx="7816070" cy="1771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Century Gothic" panose="020B0502020202020204" pitchFamily="34" charset="0"/>
              </a:rPr>
              <a:t>Objections</a:t>
            </a:r>
            <a:r>
              <a:rPr lang="ru-RU" sz="2800" dirty="0">
                <a:latin typeface="Century Gothic" panose="020B0502020202020204" pitchFamily="34" charset="0"/>
              </a:rPr>
              <a:t>: </a:t>
            </a:r>
            <a:r>
              <a:rPr lang="en-US" sz="2800" dirty="0">
                <a:latin typeface="Century Gothic" panose="020B0502020202020204" pitchFamily="34" charset="0"/>
              </a:rPr>
              <a:t>We are not on the market</a:t>
            </a:r>
            <a:endParaRPr lang="ru-RU" sz="2800" dirty="0">
              <a:latin typeface="Century Gothic" panose="020B0502020202020204" pitchFamily="34" charset="0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B050"/>
                </a:solidFill>
                <a:latin typeface="Century Gothic" panose="020B0502020202020204" pitchFamily="34" charset="0"/>
              </a:rPr>
              <a:t>ANSWER</a:t>
            </a:r>
            <a:r>
              <a:rPr lang="ru-RU" sz="2800" dirty="0">
                <a:solidFill>
                  <a:srgbClr val="00B050"/>
                </a:solidFill>
                <a:latin typeface="Century Gothic" panose="020B0502020202020204" pitchFamily="34" charset="0"/>
              </a:rPr>
              <a:t>:</a:t>
            </a:r>
            <a:r>
              <a:rPr lang="ru-RU" sz="2800" dirty="0">
                <a:latin typeface="Century Gothic" panose="020B0502020202020204" pitchFamily="34" charset="0"/>
              </a:rPr>
              <a:t> </a:t>
            </a:r>
            <a:r>
              <a:rPr lang="en-US" sz="2800" dirty="0">
                <a:latin typeface="Century Gothic" panose="020B0502020202020204" pitchFamily="34" charset="0"/>
              </a:rPr>
              <a:t>Yes, but we are in the negotiations, you have a demand and I have expertise</a:t>
            </a:r>
            <a:endParaRPr lang="ru-RU" sz="2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587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2074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ask more?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" y="758825"/>
            <a:ext cx="10515600" cy="4351338"/>
          </a:xfrm>
        </p:spPr>
        <p:txBody>
          <a:bodyPr>
            <a:normAutofit fontScale="92500"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WRONG</a:t>
            </a:r>
            <a:r>
              <a:rPr lang="ru-RU" dirty="0">
                <a:latin typeface="Century Gothic" panose="020B0502020202020204" pitchFamily="34" charset="0"/>
              </a:rPr>
              <a:t>: «</a:t>
            </a:r>
            <a:r>
              <a:rPr lang="en-US" dirty="0">
                <a:latin typeface="Century Gothic" panose="020B0502020202020204" pitchFamily="34" charset="0"/>
              </a:rPr>
              <a:t>It is not enough»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Good ANSWER</a:t>
            </a:r>
            <a:r>
              <a:rPr lang="ru-RU" dirty="0">
                <a:solidFill>
                  <a:srgbClr val="00B050"/>
                </a:solidFill>
                <a:latin typeface="Century Gothic" panose="020B0502020202020204" pitchFamily="34" charset="0"/>
              </a:rPr>
              <a:t>: </a:t>
            </a:r>
            <a:r>
              <a:rPr lang="en-US" dirty="0">
                <a:latin typeface="Century Gothic" panose="020B0502020202020204" pitchFamily="34" charset="0"/>
              </a:rPr>
              <a:t>stay positive, all is good but something is missing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I really like the company and the role and I feel I can bring value to you and that I am a good fit for your corporate culture, the only thing is the salary</a:t>
            </a:r>
            <a:r>
              <a:rPr lang="ru-RU" dirty="0">
                <a:latin typeface="Century Gothic" panose="020B0502020202020204" pitchFamily="34" charset="0"/>
              </a:rPr>
              <a:t>– </a:t>
            </a:r>
            <a:r>
              <a:rPr lang="en-US" dirty="0">
                <a:latin typeface="Century Gothic" panose="020B0502020202020204" pitchFamily="34" charset="0"/>
              </a:rPr>
              <a:t>I would like to take courses, to take a loan and increase in salary by 15K would be great</a:t>
            </a:r>
            <a:r>
              <a:rPr lang="ru-RU" dirty="0">
                <a:solidFill>
                  <a:srgbClr val="00B050"/>
                </a:solidFill>
                <a:latin typeface="Century Gothic" panose="020B0502020202020204" pitchFamily="34" charset="0"/>
              </a:rPr>
              <a:t>. </a:t>
            </a:r>
            <a:endParaRPr lang="en-US" dirty="0">
              <a:solidFill>
                <a:srgbClr val="00B050"/>
              </a:solidFill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Tinkoff offered me more. Let’s get over here and I accept an offer </a:t>
            </a:r>
            <a:r>
              <a:rPr lang="ru-RU" dirty="0">
                <a:latin typeface="Century Gothic" panose="020B0502020202020204" pitchFamily="34" charset="0"/>
              </a:rPr>
              <a:t>(</a:t>
            </a:r>
            <a:r>
              <a:rPr lang="en-US" dirty="0">
                <a:latin typeface="Century Gothic" panose="020B0502020202020204" pitchFamily="34" charset="0"/>
              </a:rPr>
              <a:t>keeping in mind</a:t>
            </a:r>
            <a:r>
              <a:rPr lang="ru-RU" dirty="0">
                <a:latin typeface="Century Gothic" panose="020B0502020202020204" pitchFamily="34" charset="0"/>
              </a:rPr>
              <a:t>, </a:t>
            </a:r>
            <a:r>
              <a:rPr lang="en-US" dirty="0">
                <a:latin typeface="Century Gothic" panose="020B0502020202020204" pitchFamily="34" charset="0"/>
              </a:rPr>
              <a:t>hiring is expensive</a:t>
            </a:r>
            <a:r>
              <a:rPr lang="ru-RU" dirty="0">
                <a:latin typeface="Century Gothic" panose="020B0502020202020204" pitchFamily="34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6B4910-A15A-B2F1-7D25-1F683D9989A2}"/>
              </a:ext>
            </a:extLst>
          </p:cNvPr>
          <p:cNvSpPr txBox="1"/>
          <p:nvPr/>
        </p:nvSpPr>
        <p:spPr>
          <a:xfrm>
            <a:off x="471488" y="7289840"/>
            <a:ext cx="80025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Century Gothic" panose="020B0502020202020204" pitchFamily="34" charset="0"/>
              </a:rPr>
              <a:t>Вас не погонят из-за 15 тысяч </a:t>
            </a:r>
            <a:r>
              <a:rPr lang="ru-RU" dirty="0" err="1">
                <a:latin typeface="Century Gothic" panose="020B0502020202020204" pitchFamily="34" charset="0"/>
              </a:rPr>
              <a:t>рубоей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Скорее скажут да – помним, если не спросишь – ответ всегда нет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2267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Job offer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Negotiation takes place at this stage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It is ok to have two job offers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It is ok to say that you were offered 50% higher</a:t>
            </a: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BUT to tell them you would like to work for them</a:t>
            </a: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Two days, you can extend for a week, you can be honest saying you are waiting for another offer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411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Focus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Focus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on value</a:t>
            </a:r>
            <a:r>
              <a:rPr lang="ru-RU" dirty="0">
                <a:latin typeface="Century Gothic" panose="020B0502020202020204" pitchFamily="34" charset="0"/>
              </a:rPr>
              <a:t>, </a:t>
            </a:r>
            <a:r>
              <a:rPr lang="en-US" dirty="0">
                <a:latin typeface="Century Gothic" panose="020B0502020202020204" pitchFamily="34" charset="0"/>
              </a:rPr>
              <a:t>you can bring to the company</a:t>
            </a:r>
            <a:endParaRPr lang="ru-RU" dirty="0">
              <a:latin typeface="Century Gothic" panose="020B0502020202020204" pitchFamily="34" charset="0"/>
            </a:endParaRPr>
          </a:p>
          <a:p>
            <a:pPr marL="0" lv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4692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Arguments why you are worth more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25" y="1061189"/>
            <a:ext cx="10671875" cy="473562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My worth is made up of the scale and scope of tasks I will need to deal with </a:t>
            </a:r>
          </a:p>
          <a:p>
            <a:r>
              <a:rPr lang="en-US" dirty="0">
                <a:latin typeface="Century Gothic" panose="020B0502020202020204" pitchFamily="34" charset="0"/>
              </a:rPr>
              <a:t>High degree of initiative and performance, this is how I stand out from others</a:t>
            </a:r>
          </a:p>
          <a:p>
            <a:r>
              <a:rPr lang="en-US" dirty="0">
                <a:latin typeface="Century Gothic" panose="020B0502020202020204" pitchFamily="34" charset="0"/>
              </a:rPr>
              <a:t>I ensure the results, because I have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expertise: I did it many times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I will bring value immediately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I can set right priorities to the activities that will bring value to the product/business </a:t>
            </a:r>
          </a:p>
          <a:p>
            <a:r>
              <a:rPr lang="en-US" dirty="0">
                <a:latin typeface="Century Gothic" panose="020B0502020202020204" pitchFamily="34" charset="0"/>
              </a:rPr>
              <a:t>I sell at expensive price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I have a mentor who can help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392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How to behave in negotiations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Be firm, don’t be too nice</a:t>
            </a:r>
          </a:p>
          <a:p>
            <a:r>
              <a:rPr lang="en-US" dirty="0">
                <a:latin typeface="Century Gothic" panose="020B0502020202020204" pitchFamily="34" charset="0"/>
              </a:rPr>
              <a:t>Show them you are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interested </a:t>
            </a:r>
            <a:r>
              <a:rPr lang="en-US" dirty="0">
                <a:latin typeface="Century Gothic" panose="020B0502020202020204" pitchFamily="34" charset="0"/>
              </a:rPr>
              <a:t>in their company: tachylogias, products/services, projects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Ask questions, show your engagement 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It is important to build personal rapport with a recruiter. After an interview you can send a request on </a:t>
            </a:r>
            <a:r>
              <a:rPr lang="en-US" dirty="0" err="1">
                <a:latin typeface="Century Gothic" panose="020B0502020202020204" pitchFamily="34" charset="0"/>
              </a:rPr>
              <a:t>Linkedin</a:t>
            </a:r>
            <a:r>
              <a:rPr lang="en-US" dirty="0">
                <a:latin typeface="Century Gothic" panose="020B0502020202020204" pitchFamily="34" charset="0"/>
              </a:rPr>
              <a:t> saying thank you for an interview. If you have a advocate in the company – your chances increases significantly to agree on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individual salary</a:t>
            </a:r>
            <a:endParaRPr lang="ru-RU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161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How to know about the average salary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If you are invited to the interview, go for it. Take a chance to know the salary they offer for your skills. </a:t>
            </a: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Please keep your CV in the “Open to new job” mode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Ask your friends, colleagues   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912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>
                <a:latin typeface="Century Gothic" panose="020B0502020202020204" pitchFamily="34" charset="0"/>
              </a:rPr>
              <a:t>Перед переговорами по повышению зарплаты спросить</a:t>
            </a:r>
            <a:r>
              <a:rPr lang="en-US" sz="2400" dirty="0">
                <a:latin typeface="Century Gothic" panose="020B0502020202020204" pitchFamily="34" charset="0"/>
              </a:rPr>
              <a:t> </a:t>
            </a:r>
            <a:r>
              <a:rPr lang="ru-RU" sz="2400" dirty="0">
                <a:latin typeface="Century Gothic" panose="020B0502020202020204" pitchFamily="34" charset="0"/>
              </a:rPr>
              <a:t>себя: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Год уже отработали?</a:t>
            </a:r>
          </a:p>
          <a:p>
            <a:r>
              <a:rPr lang="ru-RU" dirty="0">
                <a:latin typeface="Century Gothic" panose="020B0502020202020204" pitchFamily="34" charset="0"/>
              </a:rPr>
              <a:t>Брали новые функции, ответственность?</a:t>
            </a:r>
          </a:p>
          <a:p>
            <a:r>
              <a:rPr lang="ru-RU" dirty="0">
                <a:latin typeface="Century Gothic" panose="020B0502020202020204" pitchFamily="34" charset="0"/>
              </a:rPr>
              <a:t>Вы превосходили ожидания?</a:t>
            </a:r>
          </a:p>
        </p:txBody>
      </p:sp>
    </p:spTree>
    <p:extLst>
      <p:ext uri="{BB962C8B-B14F-4D97-AF65-F5344CB8AC3E}">
        <p14:creationId xmlns:p14="http://schemas.microsoft.com/office/powerpoint/2010/main" val="1680317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>
                <a:latin typeface="Century Gothic" panose="020B0502020202020204" pitchFamily="34" charset="0"/>
              </a:rPr>
              <a:t>Переговоры по повышению зарплаты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Быть позитивным</a:t>
            </a:r>
          </a:p>
          <a:p>
            <a:r>
              <a:rPr lang="ru-RU" dirty="0">
                <a:latin typeface="Century Gothic" panose="020B0502020202020204" pitchFamily="34" charset="0"/>
              </a:rPr>
              <a:t>Мне действительно нравится здесь работать, и проекты, над которыми я работаю, мне очень интересны.</a:t>
            </a:r>
          </a:p>
          <a:p>
            <a:r>
              <a:rPr lang="ru-RU" dirty="0">
                <a:latin typeface="Century Gothic" panose="020B0502020202020204" pitchFamily="34" charset="0"/>
              </a:rPr>
              <a:t>В последнее время </a:t>
            </a:r>
            <a:r>
              <a:rPr lang="ru-RU" dirty="0" err="1">
                <a:latin typeface="Century Gothic" panose="020B0502020202020204" pitchFamily="34" charset="0"/>
              </a:rPr>
              <a:t>скоуп</a:t>
            </a:r>
            <a:r>
              <a:rPr lang="ru-RU" dirty="0">
                <a:latin typeface="Century Gothic" panose="020B0502020202020204" pitchFamily="34" charset="0"/>
              </a:rPr>
              <a:t> моих работ начал сильно расширяться, уровень ответственности повысился, я хотел бы с вами обсудить возможность пересмотра моей зарплаты.</a:t>
            </a:r>
          </a:p>
          <a:p>
            <a:r>
              <a:rPr lang="ru-RU" dirty="0">
                <a:latin typeface="Century Gothic" panose="020B0502020202020204" pitchFamily="34" charset="0"/>
              </a:rPr>
              <a:t>Сказать, что рынок предлагает таким специалистам, как вы</a:t>
            </a:r>
          </a:p>
        </p:txBody>
      </p:sp>
    </p:spTree>
    <p:extLst>
      <p:ext uri="{BB962C8B-B14F-4D97-AF65-F5344CB8AC3E}">
        <p14:creationId xmlns:p14="http://schemas.microsoft.com/office/powerpoint/2010/main" val="3773420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What is the salary in the current company?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9" y="1749601"/>
            <a:ext cx="10515600" cy="474327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Confidential information</a:t>
            </a:r>
            <a:endParaRPr lang="ru-RU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Why the ask this question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en-US" dirty="0">
                <a:latin typeface="Century Gothic" panose="020B0502020202020204" pitchFamily="34" charset="0"/>
              </a:rPr>
              <a:t>There is a practice to add 10-15% to your current salary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In some countries it is prohibited to ask your current salary</a:t>
            </a:r>
            <a:endParaRPr lang="ru-RU" dirty="0">
              <a:latin typeface="Century Gothic" panose="020B0502020202020204" pitchFamily="34" charset="0"/>
            </a:endParaRPr>
          </a:p>
          <a:p>
            <a:pPr lvl="1"/>
            <a:endParaRPr lang="en-US" dirty="0">
              <a:latin typeface="Century Gothic" panose="020B0502020202020204" pitchFamily="34" charset="0"/>
            </a:endParaRPr>
          </a:p>
          <a:p>
            <a:pPr lvl="1"/>
            <a:endParaRPr lang="ru-RU" dirty="0">
              <a:latin typeface="Century Gothic" panose="020B0502020202020204" pitchFamily="34" charset="0"/>
            </a:endParaRPr>
          </a:p>
          <a:p>
            <a:pPr lvl="1"/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86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9ADF88-29FF-B344-BDDA-459F579FE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563563"/>
            <a:ext cx="9144000" cy="2387600"/>
          </a:xfrm>
        </p:spPr>
        <p:txBody>
          <a:bodyPr/>
          <a:lstStyle/>
          <a:p>
            <a:r>
              <a:rPr lang="en-US" dirty="0"/>
              <a:t>Q&amp;A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D51D7DC-3F21-8949-A52D-4148AE1F6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0299"/>
            <a:ext cx="12192000" cy="443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336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If you are asked your salary expectations at the beginning of the interview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777" y="1070415"/>
            <a:ext cx="10515600" cy="542245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Do not answer right away, and directly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sz="2600" dirty="0">
                <a:latin typeface="Century Gothic" panose="020B0502020202020204" pitchFamily="34" charset="0"/>
              </a:rPr>
              <a:t>Why is it not recommend to reveal your salary expectation at the beginning of the interview?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endParaRPr lang="en-US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You have not gone through a sales process</a:t>
            </a:r>
          </a:p>
          <a:p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Elimination </a:t>
            </a:r>
            <a:r>
              <a:rPr lang="en-US" dirty="0">
                <a:latin typeface="Century Gothic" panose="020B0502020202020204" pitchFamily="34" charset="0"/>
              </a:rPr>
              <a:t>phase. Recruiters do not want to waste their time if you ask overestimated salary.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How much is considered to be overestimated salary?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If their range is 130-160K , then 250K will be considered overestimated.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2600" dirty="0">
              <a:latin typeface="Century Gothic" panose="020B0502020202020204" pitchFamily="34" charset="0"/>
            </a:endParaRPr>
          </a:p>
          <a:p>
            <a:pPr lvl="1"/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093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answer if you are asked your salary expectations at the beginning of the interview?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475" y="1253330"/>
            <a:ext cx="10515600" cy="4946747"/>
          </a:xfrm>
        </p:spPr>
        <p:txBody>
          <a:bodyPr>
            <a:normAutofit fontScale="92500" lnSpcReduction="10000"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pPr marL="0" indent="0" algn="ctr">
              <a:buNone/>
            </a:pPr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Salary is not that important to me. I would like to learn more about the company and the role/project/team» </a:t>
            </a:r>
          </a:p>
          <a:p>
            <a:pPr marL="0" indent="0" algn="ctr">
              <a:buNone/>
            </a:pPr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I am sure that we will come to a fair agreement on salary as soon as we see that I am a good fit for that role»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 algn="ctr">
              <a:buNone/>
            </a:pPr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I hope you would not mind if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I ask to put off the discussion</a:t>
            </a:r>
            <a:r>
              <a:rPr lang="ru-RU" dirty="0">
                <a:latin typeface="Century Gothic" panose="020B0502020202020204" pitchFamily="34" charset="0"/>
              </a:rPr>
              <a:t>?»</a:t>
            </a:r>
          </a:p>
          <a:p>
            <a:pPr marL="0" indent="0" algn="ctr">
              <a:buNone/>
            </a:pPr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I have an idea what is the average salary in the market. Could we please start a discussion from what your company can offer?»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Wrong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</a:p>
          <a:p>
            <a:pPr lvl="1"/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I would like to receive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up to 120K</a:t>
            </a:r>
            <a:r>
              <a:rPr lang="en-US" dirty="0">
                <a:latin typeface="Century Gothic" panose="020B0502020202020204" pitchFamily="34" charset="0"/>
              </a:rPr>
              <a:t>»</a:t>
            </a:r>
          </a:p>
          <a:p>
            <a:pPr lvl="1"/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I am getting 100K now and I would like to receive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up to 120K</a:t>
            </a:r>
            <a:r>
              <a:rPr lang="en-US" dirty="0">
                <a:latin typeface="Century Gothic" panose="020B0502020202020204" pitchFamily="34" charset="0"/>
              </a:rPr>
              <a:t>”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6769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answer if you are asked your salary expectations at the beginning of the interview?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819502"/>
            <a:ext cx="10668000" cy="4662488"/>
          </a:xfrm>
        </p:spPr>
        <p:txBody>
          <a:bodyPr>
            <a:normAutofit lnSpcReduction="10000"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IF YOU ARE PUSHED to discuss. 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3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options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.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Option !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:</a:t>
            </a:r>
          </a:p>
          <a:p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You know everything is individual, I would like to receive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from 160K</a:t>
            </a:r>
            <a:r>
              <a:rPr lang="en-US" dirty="0">
                <a:latin typeface="Century Gothic" panose="020B0502020202020204" pitchFamily="34" charset="0"/>
              </a:rPr>
              <a:t>, but this is again very individual.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I really like your company</a:t>
            </a:r>
            <a:r>
              <a:rPr lang="en-US" dirty="0">
                <a:latin typeface="Century Gothic" panose="020B0502020202020204" pitchFamily="34" charset="0"/>
              </a:rPr>
              <a:t> and I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am interested in working and developing </a:t>
            </a:r>
            <a:r>
              <a:rPr lang="en-US" dirty="0">
                <a:latin typeface="Century Gothic" panose="020B0502020202020204" pitchFamily="34" charset="0"/>
              </a:rPr>
              <a:t>in your company. Is my expectation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 within your range</a:t>
            </a:r>
            <a:r>
              <a:rPr lang="en-US" dirty="0">
                <a:latin typeface="Century Gothic" panose="020B0502020202020204" pitchFamily="34" charset="0"/>
              </a:rPr>
              <a:t>?”</a:t>
            </a:r>
          </a:p>
          <a:p>
            <a:r>
              <a:rPr lang="en-US" dirty="0">
                <a:latin typeface="Century Gothic" panose="020B0502020202020204" pitchFamily="34" charset="0"/>
              </a:rPr>
              <a:t>Often the employer reveals the truth at this stage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ru-RU" dirty="0">
                <a:solidFill>
                  <a:srgbClr val="00B050"/>
                </a:solidFill>
                <a:latin typeface="Century Gothic" panose="020B0502020202020204" pitchFamily="34" charset="0"/>
              </a:rPr>
              <a:t>«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we have a lower range</a:t>
            </a:r>
            <a:r>
              <a:rPr lang="ru-RU" dirty="0">
                <a:solidFill>
                  <a:srgbClr val="00B050"/>
                </a:solidFill>
                <a:latin typeface="Century Gothic" panose="020B0502020202020204" pitchFamily="34" charset="0"/>
              </a:rPr>
              <a:t>»</a:t>
            </a:r>
            <a:endParaRPr lang="en-US" dirty="0">
              <a:solidFill>
                <a:srgbClr val="00B050"/>
              </a:solidFill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I am at the start </a:t>
            </a:r>
            <a:r>
              <a:rPr lang="en-US" dirty="0">
                <a:latin typeface="Century Gothic" panose="020B0502020202020204" pitchFamily="34" charset="0"/>
              </a:rPr>
              <a:t>and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I am open for discussion</a:t>
            </a:r>
            <a:r>
              <a:rPr lang="en-US" dirty="0">
                <a:latin typeface="Century Gothic" panose="020B0502020202020204" pitchFamily="34" charset="0"/>
              </a:rPr>
              <a:t>, because let me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say it again I really  love the company” </a:t>
            </a:r>
          </a:p>
          <a:p>
            <a:r>
              <a:rPr lang="en-US" dirty="0">
                <a:latin typeface="Century Gothic" panose="020B0502020202020204" pitchFamily="34" charset="0"/>
              </a:rPr>
              <a:t>Show that you are open for negotiation!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70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answer if you are asked your salary expectations at the beginning of the interview?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383" y="1342704"/>
            <a:ext cx="10515600" cy="495808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IF YOU ARE PUSHED to discuss. 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3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options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.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Option 2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:</a:t>
            </a:r>
          </a:p>
          <a:p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Taking into account my experience, my knowledge, and skills I may</a:t>
            </a:r>
            <a:r>
              <a:rPr lang="ru-RU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be worth 170K</a:t>
            </a:r>
            <a:r>
              <a:rPr lang="en-US" dirty="0">
                <a:latin typeface="Century Gothic" panose="020B0502020202020204" pitchFamily="34" charset="0"/>
              </a:rPr>
              <a:t>, we can start with this number”</a:t>
            </a:r>
          </a:p>
          <a:p>
            <a:r>
              <a:rPr lang="en-US" dirty="0">
                <a:latin typeface="Century Gothic" panose="020B0502020202020204" pitchFamily="34" charset="0"/>
              </a:rPr>
              <a:t>An employer does not like when candidates say: “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I have researched and everyone at that position receives this amount…” </a:t>
            </a:r>
            <a:r>
              <a:rPr lang="en-US" dirty="0">
                <a:latin typeface="Century Gothic" panose="020B0502020202020204" pitchFamily="34" charset="0"/>
              </a:rPr>
              <a:t>We ALWAYS say “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from</a:t>
            </a:r>
            <a:r>
              <a:rPr lang="en-US" dirty="0">
                <a:latin typeface="Century Gothic" panose="020B0502020202020204" pitchFamily="34" charset="0"/>
              </a:rPr>
              <a:t>” not “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up to</a:t>
            </a:r>
            <a:r>
              <a:rPr lang="en-US" dirty="0">
                <a:latin typeface="Century Gothic" panose="020B0502020202020204" pitchFamily="34" charset="0"/>
              </a:rPr>
              <a:t>” </a:t>
            </a:r>
          </a:p>
          <a:p>
            <a:r>
              <a:rPr lang="en-US" dirty="0">
                <a:latin typeface="Century Gothic" panose="020B0502020202020204" pitchFamily="34" charset="0"/>
              </a:rPr>
              <a:t>By the way: if you ask for 50K, you will get 100K if their range starts from 100K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91697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answer if you are asked your salary expectations at the beginning of the interview?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276" y="1135827"/>
            <a:ext cx="10904349" cy="534599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IF YOU ARE PUSHED to discuss. 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3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options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.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Option 3</a:t>
            </a:r>
            <a:r>
              <a:rPr lang="ru-RU" dirty="0">
                <a:solidFill>
                  <a:srgbClr val="FF0000"/>
                </a:solidFill>
                <a:latin typeface="Century Gothic" panose="020B0502020202020204" pitchFamily="34" charset="0"/>
              </a:rPr>
              <a:t>:</a:t>
            </a:r>
          </a:p>
          <a:p>
            <a:pPr marL="0" indent="0" algn="ctr">
              <a:buNone/>
            </a:pPr>
            <a:r>
              <a:rPr lang="en-US" dirty="0">
                <a:latin typeface="Century Gothic" panose="020B0502020202020204" pitchFamily="34" charset="0"/>
              </a:rPr>
              <a:t>”My range is from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120 to 220K</a:t>
            </a:r>
            <a:r>
              <a:rPr lang="en-US" dirty="0">
                <a:latin typeface="Century Gothic" panose="020B0502020202020204" pitchFamily="34" charset="0"/>
              </a:rPr>
              <a:t>. I will explain why: everything depends on the role, scope of tasks/challenges, and other factors, it would be wrong to give just one number»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If a recruiter’s range is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from 120 to 140K</a:t>
            </a:r>
            <a:r>
              <a:rPr lang="en-US" dirty="0">
                <a:latin typeface="Century Gothic" panose="020B0502020202020204" pitchFamily="34" charset="0"/>
              </a:rPr>
              <a:t>, it is important for them to see that you are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within that range</a:t>
            </a:r>
            <a:r>
              <a:rPr lang="en-US" dirty="0">
                <a:latin typeface="Century Gothic" panose="020B0502020202020204" pitchFamily="34" charset="0"/>
              </a:rPr>
              <a:t>. </a:t>
            </a:r>
          </a:p>
          <a:p>
            <a:r>
              <a:rPr lang="en-US" dirty="0">
                <a:latin typeface="Century Gothic" panose="020B0502020202020204" pitchFamily="34" charset="0"/>
              </a:rPr>
              <a:t>On the next stages you can get back to that range: “I have told you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that I have the range</a:t>
            </a:r>
            <a:r>
              <a:rPr lang="en-US" dirty="0">
                <a:latin typeface="Century Gothic" panose="020B0502020202020204" pitchFamily="34" charset="0"/>
              </a:rPr>
              <a:t>. Now I understand that as per the scope of tasks, my expectation would be 190K”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954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strengthen your position in a negotiation?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Question from a recruiter: are you being interviewed in other companies?</a:t>
            </a:r>
          </a:p>
          <a:p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Yes</a:t>
            </a:r>
            <a:endParaRPr lang="ru-RU" dirty="0">
              <a:solidFill>
                <a:srgbClr val="00B050"/>
              </a:solidFill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Question from a recruiter 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en-US" dirty="0">
                <a:latin typeface="Century Gothic" panose="020B0502020202020204" pitchFamily="34" charset="0"/>
              </a:rPr>
              <a:t>Why do you want to quit your current job?</a:t>
            </a:r>
          </a:p>
          <a:p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I like my company, but I am looking for other areas of growth</a:t>
            </a:r>
          </a:p>
          <a:p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Wrong: to tell anything bad about the company</a:t>
            </a:r>
            <a:endParaRPr lang="ru-RU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3616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Recruiter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556" y="1407936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The objective of the recruiter – to close the vacancy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Recruiter is not a professional negotiator 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endParaRPr lang="en-US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Recruiter often takes the side of a candidate 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It takes 10-15 sec to go through your CV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Recruiter pays attention to your mood, motivation, engagement, questions. They make notes during the interview to pass them on to the team lead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95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7405</TotalTime>
  <Words>1476</Words>
  <Application>Microsoft Macintosh PowerPoint</Application>
  <PresentationFormat>Широкоэкранный</PresentationFormat>
  <Paragraphs>135</Paragraphs>
  <Slides>20</Slides>
  <Notes>0</Notes>
  <HiddenSlides>2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Century Gothic</vt:lpstr>
      <vt:lpstr>Тема Office</vt:lpstr>
      <vt:lpstr>Salary Negotiation</vt:lpstr>
      <vt:lpstr>What is the salary in the current company?</vt:lpstr>
      <vt:lpstr>If you are asked your salary expectations at the beginning of the interview</vt:lpstr>
      <vt:lpstr>How to answer if you are asked your salary expectations at the beginning of the interview?</vt:lpstr>
      <vt:lpstr>How to answer if you are asked your salary expectations at the beginning of the interview?</vt:lpstr>
      <vt:lpstr>How to answer if you are asked your salary expectations at the beginning of the interview?</vt:lpstr>
      <vt:lpstr>How to answer if you are asked your salary expectations at the beginning of the interview?</vt:lpstr>
      <vt:lpstr>How to strengthen your position in a negotiation?</vt:lpstr>
      <vt:lpstr>Recruiter</vt:lpstr>
      <vt:lpstr>How to handle objections of a recruiter     </vt:lpstr>
      <vt:lpstr>How to handle objections of a recruiter     </vt:lpstr>
      <vt:lpstr>How to ask more?</vt:lpstr>
      <vt:lpstr>Job offer</vt:lpstr>
      <vt:lpstr>Focus</vt:lpstr>
      <vt:lpstr>Arguments why you are worth more</vt:lpstr>
      <vt:lpstr>How to behave in negotiations</vt:lpstr>
      <vt:lpstr>How to know about the average salary</vt:lpstr>
      <vt:lpstr>Перед переговорами по повышению зарплаты спросить себя:</vt:lpstr>
      <vt:lpstr>Переговоры по повышению зарплаты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Brand</dc:title>
  <dc:creator>igz1710@gmail.com</dc:creator>
  <cp:lastModifiedBy>igz1710@gmail.com</cp:lastModifiedBy>
  <cp:revision>28</cp:revision>
  <dcterms:created xsi:type="dcterms:W3CDTF">2021-10-30T05:00:21Z</dcterms:created>
  <dcterms:modified xsi:type="dcterms:W3CDTF">2022-10-20T13:06:20Z</dcterms:modified>
</cp:coreProperties>
</file>

<file path=docProps/thumbnail.jpeg>
</file>